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7" r:id="rId3"/>
    <p:sldId id="262" r:id="rId4"/>
    <p:sldId id="260" r:id="rId5"/>
    <p:sldId id="264" r:id="rId6"/>
    <p:sldId id="263" r:id="rId7"/>
    <p:sldId id="269" r:id="rId8"/>
    <p:sldId id="270" r:id="rId9"/>
    <p:sldId id="266" r:id="rId10"/>
    <p:sldId id="267" r:id="rId11"/>
    <p:sldId id="268" r:id="rId12"/>
    <p:sldId id="271" r:id="rId1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Arial Black" panose="020B0A04020102020204" pitchFamily="34" charset="0"/>
      <p:bold r:id="rId19"/>
    </p:embeddedFont>
    <p:embeddedFont>
      <p:font typeface="Aharoni" panose="02010803020104030203" pitchFamily="2" charset="-79"/>
      <p:bold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135" autoAdjust="0"/>
  </p:normalViewPr>
  <p:slideViewPr>
    <p:cSldViewPr>
      <p:cViewPr varScale="1">
        <p:scale>
          <a:sx n="52" d="100"/>
          <a:sy n="52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01-28T19:13:27.170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48,'0'0,"0"0,116 0,-116 0,57 0,-57 0,58 0,0 0,0 0,-58 56,57-56,-57 0,0 0,116 0,-116 0,58 0,-58 0,57 0,1 58,-58-58,0 0,58 0,-1 0,-57 0,58 0,-58 0,58 0,-58 0,0 0,58 0,-58 0,0 0,0 0,173 58,-173-58,58 0,-1 0,-57 0,58 0,-58 0,58 0,-1 0,1 0,58 0,-116 0,0 0,57 0,1 0,0 0,-58 0,58 0,-1 0,1 56,-58-56,58 0,-58 0,57 0,-57 0,58 0,-58 0,58 0,0 0,-58 0,57 0,1 0,58 0,-59 0,-57 0,58 0,0 0,-58 0,57 0,-57 0,58 0,-58 0,58 0,0 0,-58 0,57 0,1 0,-58 0,0 0,58 0,-58 0,58 0,-1 0,-57 0,58 0,-58 0,58 0,-1 0,59 0,-58 0,-1-56,1 56,0 0,-58 0,0 0,58 0,-1 0,-57 0,58 0,0 0,-58 0,57 0,-57 0,0 0,58 0,-58 0,58 0,-58 0,58 0,-1 0,59 0,-58 0,-58 0,57 0,-57 0,58 0,0 0,-58 0,57 0,1 0,0 0,-58 0,58 0,-1 0,-57 0,0 0,58 0,-58 0,58 0,-58 0,58 0,-58 0,0 0,115 0,-115 0,58 0,-1 0,1 0,0 0,0 0,-1 0,-57 0,0 0,58 0,0 0,0 0,115 0,-173 0,116 0,-116 0,58 0,-58 0,0 0,115 0,-115 0,0 0,58 0,-58 0,0 0,58 0,0 0,-58 0,57 0,-57-58,58 58,0 0,-58 0,115 0,-57 0,-58 0,115 0,-57 0,-58 0,58 0,-58 0,58 0,-1 0,1 0,0 0,-58 0,57 0,1 0,0 0,0 0,-58-58,57 58,-57 0,58 0,0 0,0 0,-1 0,1 0,0 0,-1 0,59-56,-58 56,-58 0,0 0,57 0,1 0,-58 0,58 0,0 0,-58 0,0 0,57 0,1 0,0 0,-1 0,-57 0,58 0,-58 0,58 0,-58 0,58 0,-58 0,57 0,-57 0,58 0,-58 0,0 0,58 0,-58 0,58 0,-58 0,115 0,-57 0,-1 0,1 0,58 0,57 0,-115 0,-1 0,1 0,-58 0,58 0,-1 0,1 0,0 0,115 0,-173 0,58 0,-58 0,0 0,58 0,-58 0,0 0,57 0,-57 0,0 0,58 0,0 0,-1 0,1 0,-58 0,58 0,-58 0,58 0,-1 0,-57 0,58 0,0 0,-58 0,58 0,-58 0,57 0,1 0,-58 0,58 0,-58 0,57 0,1 0,0 0,-58 0,58 0,-58 0,0 0,57 0,-57 0,0 0,58 0,-58 0,58 0,-58 0,58 0,-58 0,57 0,-57 0,58 0,-58 0,0 0,58 0,-58 0,0 0,57 0,-57 0,58 0,-58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E536A-EC0B-417A-920B-20F358B9281D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5C226-DB35-46AE-A267-5EBD6D222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8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5C226-DB35-46AE-A267-5EBD6D22293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72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5C226-DB35-46AE-A267-5EBD6D22293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72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5C226-DB35-46AE-A267-5EBD6D2229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21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5C226-DB35-46AE-A267-5EBD6D22293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72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5C226-DB35-46AE-A267-5EBD6D22293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72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5C226-DB35-46AE-A267-5EBD6D22293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72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5C226-DB35-46AE-A267-5EBD6D222939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72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5C226-DB35-46AE-A267-5EBD6D2229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1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0474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2887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7234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59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76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369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03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649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945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72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46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8979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237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212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528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077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9855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31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072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6212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Friday, February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1433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D175CD-7302-424C-8F74-C44EA7DC4C73}" type="datetime1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2/14/2014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Steven J. Wallace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6C5DFD-4BC8-44B6-959E-F99E0FCB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85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610761-916C-47AF-9411-4298606F1F3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8D9233-DC75-4178-9FD6-788F1E0DB4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Expository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Excerpts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From Acts 2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172200"/>
            <a:ext cx="6400800" cy="533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All Verses Are From The </a:t>
            </a:r>
            <a:r>
              <a:rPr lang="en-US" sz="2400" dirty="0" err="1" smtClean="0"/>
              <a:t>NKJV</a:t>
            </a:r>
            <a:r>
              <a:rPr lang="en-US" sz="2400" dirty="0" smtClean="0"/>
              <a:t> Unless Noted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97406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292934"/>
                </a:solidFill>
              </a:rPr>
              <a:t>(Acts 2:42)</a:t>
            </a:r>
            <a:endParaRPr lang="en-US" b="1" dirty="0">
              <a:solidFill>
                <a:srgbClr val="292934"/>
              </a:solidFill>
            </a:endParaRPr>
          </a:p>
        </p:txBody>
      </p:sp>
      <p:pic>
        <p:nvPicPr>
          <p:cNvPr id="2050" name="Picture 2" descr="C:\Users\Steven\AppData\Local\Microsoft\Windows\Temporary Internet Files\Content.IE5\2U9RUMRX\MP90040013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04800"/>
            <a:ext cx="2286000" cy="31211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21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Steadfast Practice (2:42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905000"/>
            <a:ext cx="4267200" cy="3429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“apostles’ doctrine”</a:t>
            </a:r>
          </a:p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“fellowship”</a:t>
            </a:r>
          </a:p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“the breaking of bread”</a:t>
            </a:r>
          </a:p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/>
              <a:t>“prayers”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76" y="2209800"/>
            <a:ext cx="431006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33400" y="57150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29293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“…very strong is a working supplication of a righteous </a:t>
            </a:r>
            <a:r>
              <a:rPr lang="en-US" sz="2800" dirty="0" smtClean="0">
                <a:solidFill>
                  <a:srgbClr val="29293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man” (Jas. 5:16, </a:t>
            </a:r>
            <a:r>
              <a:rPr lang="en-US" sz="2800" dirty="0" err="1" smtClean="0">
                <a:solidFill>
                  <a:srgbClr val="29293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YLT</a:t>
            </a:r>
            <a:r>
              <a:rPr lang="en-US" sz="2800" dirty="0" smtClean="0">
                <a:solidFill>
                  <a:srgbClr val="29293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US" sz="2800" dirty="0">
              <a:solidFill>
                <a:srgbClr val="29293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7642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914400"/>
            <a:ext cx="7772400" cy="2200275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rial Black" panose="020B0A04020102020204" pitchFamily="34" charset="0"/>
              </a:rPr>
              <a:t>Are you A Member Of The First Century Church?</a:t>
            </a:r>
            <a:endParaRPr lang="en-US" sz="5400" dirty="0">
              <a:latin typeface="Arial Black" panose="020B0A040201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4617149"/>
            <a:ext cx="7772400" cy="155505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Wears the name of Christ?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Works in the name of Christ?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Speaks in the name of Christ?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7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The Fervor Of The Early Church (1)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Acts 2:42-47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89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2 Broken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2:1-11	– God Keeps His Promises</a:t>
            </a:r>
          </a:p>
          <a:p>
            <a:pPr marL="0" indent="0">
              <a:buNone/>
            </a:pPr>
            <a:r>
              <a:rPr lang="en-US" sz="2800" dirty="0" smtClean="0"/>
              <a:t>2:12, 13	– Man’s Slow Heart</a:t>
            </a:r>
          </a:p>
          <a:p>
            <a:pPr marL="0" indent="0">
              <a:buNone/>
            </a:pPr>
            <a:r>
              <a:rPr lang="en-US" sz="2800" dirty="0" smtClean="0"/>
              <a:t>2:14-36	– Wisdom  in Answering Critics</a:t>
            </a:r>
          </a:p>
          <a:p>
            <a:pPr marL="0" indent="0">
              <a:buNone/>
            </a:pPr>
            <a:r>
              <a:rPr lang="en-US" sz="2800" dirty="0" smtClean="0"/>
              <a:t>2:37-41	– The Desired Effect and Plan</a:t>
            </a:r>
          </a:p>
          <a:p>
            <a:pPr marL="0" indent="0">
              <a:buNone/>
            </a:pPr>
            <a:r>
              <a:rPr lang="en-US" sz="2800" dirty="0" smtClean="0"/>
              <a:t>2:42-47</a:t>
            </a:r>
            <a:r>
              <a:rPr lang="en-US" sz="2800" dirty="0"/>
              <a:t>	</a:t>
            </a:r>
            <a:r>
              <a:rPr lang="en-US" sz="2800" dirty="0" smtClean="0"/>
              <a:t>– The Fervor of the Early Church</a:t>
            </a:r>
            <a:endParaRPr lang="en-US" dirty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67000" y="42672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A. The steadfast practice (2:42)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52400" y="4114800"/>
            <a:ext cx="2133600" cy="838200"/>
          </a:xfrm>
          <a:prstGeom prst="rightArrow">
            <a:avLst/>
          </a:prstGeom>
          <a:solidFill>
            <a:srgbClr val="FFFF00"/>
          </a:solidFill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63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Steadfast Practice (2:42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3"/>
                </a:solidFill>
              </a:rPr>
              <a:t>“And they continued steadfastly in the apostles’ doctrine and fellowship, in the breaking of </a:t>
            </a:r>
            <a:r>
              <a:rPr lang="en-US" sz="3600" dirty="0" smtClean="0">
                <a:solidFill>
                  <a:schemeClr val="accent3"/>
                </a:solidFill>
              </a:rPr>
              <a:t>bread</a:t>
            </a:r>
            <a:r>
              <a:rPr lang="en-US" sz="3600" dirty="0">
                <a:solidFill>
                  <a:schemeClr val="accent3"/>
                </a:solidFill>
              </a:rPr>
              <a:t>, and in </a:t>
            </a:r>
            <a:r>
              <a:rPr lang="en-US" sz="3600" dirty="0" smtClean="0">
                <a:solidFill>
                  <a:schemeClr val="accent3"/>
                </a:solidFill>
              </a:rPr>
              <a:t>prayers”</a:t>
            </a:r>
            <a:endParaRPr lang="en-US" sz="3600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2659320" y="1875000"/>
              <a:ext cx="4198680" cy="1062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99560" y="1754760"/>
                <a:ext cx="4318560" cy="34668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oup 57"/>
          <p:cNvGrpSpPr/>
          <p:nvPr/>
        </p:nvGrpSpPr>
        <p:grpSpPr>
          <a:xfrm>
            <a:off x="685800" y="3429000"/>
            <a:ext cx="4328121" cy="3262867"/>
            <a:chOff x="685800" y="3429000"/>
            <a:chExt cx="4328121" cy="3262867"/>
          </a:xfrm>
        </p:grpSpPr>
        <p:sp>
          <p:nvSpPr>
            <p:cNvPr id="13" name="TextBox 12"/>
            <p:cNvSpPr txBox="1"/>
            <p:nvPr/>
          </p:nvSpPr>
          <p:spPr>
            <a:xfrm>
              <a:off x="685800" y="4648200"/>
              <a:ext cx="4328121" cy="2043667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rtlCol="0">
              <a:prstTxWarp prst="textCirclePour">
                <a:avLst>
                  <a:gd name="adj1" fmla="val 10921373"/>
                  <a:gd name="adj2" fmla="val 66502"/>
                </a:avLst>
              </a:prstTxWarp>
              <a:spAutoFit/>
            </a:bodyPr>
            <a:lstStyle/>
            <a:p>
              <a:r>
                <a:rPr lang="en-US" sz="3200" dirty="0" smtClean="0"/>
                <a:t>BAPTIZED</a:t>
              </a:r>
              <a:endParaRPr lang="en-US" sz="32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478260" y="5223133"/>
              <a:ext cx="2743200" cy="87286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spc="600" dirty="0" smtClean="0"/>
                <a:t>people</a:t>
              </a:r>
              <a:endParaRPr lang="en-US" sz="3200" spc="600" dirty="0"/>
            </a:p>
          </p:txBody>
        </p:sp>
        <p:cxnSp>
          <p:nvCxnSpPr>
            <p:cNvPr id="8" name="Straight Arrow Connector 7"/>
            <p:cNvCxnSpPr>
              <a:stCxn id="9" idx="2"/>
              <a:endCxn id="6" idx="0"/>
            </p:cNvCxnSpPr>
            <p:nvPr/>
          </p:nvCxnSpPr>
          <p:spPr>
            <a:xfrm flipH="1">
              <a:off x="2849860" y="4038600"/>
              <a:ext cx="7640" cy="1184533"/>
            </a:xfrm>
            <a:prstGeom prst="straightConnector1">
              <a:avLst/>
            </a:prstGeom>
            <a:ln>
              <a:prstDash val="sysDot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1524000" y="3429000"/>
              <a:ext cx="2667000" cy="6096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>
              <a:prstTxWarp prst="textChevron">
                <a:avLst/>
              </a:prstTxWarp>
            </a:bodyPr>
            <a:lstStyle/>
            <a:p>
              <a:pPr algn="ctr"/>
              <a:r>
                <a:rPr lang="en-US" sz="4400" spc="3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WORD</a:t>
              </a:r>
              <a:endParaRPr lang="en-US" sz="3200" spc="3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85801" y="4234190"/>
              <a:ext cx="4328120" cy="2616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sz="2800" i="1" spc="600" dirty="0" smtClean="0"/>
                <a:t>RECEIVED</a:t>
              </a:r>
              <a:endParaRPr lang="en-US" sz="2800" i="1" spc="6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013920" y="4630866"/>
            <a:ext cx="3825280" cy="2074734"/>
            <a:chOff x="5013920" y="4630866"/>
            <a:chExt cx="3825280" cy="2074734"/>
          </a:xfrm>
        </p:grpSpPr>
        <p:cxnSp>
          <p:nvCxnSpPr>
            <p:cNvPr id="37" name="Straight Arrow Connector 36"/>
            <p:cNvCxnSpPr>
              <a:stCxn id="13" idx="3"/>
            </p:cNvCxnSpPr>
            <p:nvPr/>
          </p:nvCxnSpPr>
          <p:spPr>
            <a:xfrm flipV="1">
              <a:off x="5013921" y="5655734"/>
              <a:ext cx="3825279" cy="14300"/>
            </a:xfrm>
            <a:prstGeom prst="straightConnector1">
              <a:avLst/>
            </a:prstGeom>
            <a:ln w="76200">
              <a:gradFill flip="none" rotWithShape="1"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C00000"/>
                  </a:gs>
                </a:gsLst>
                <a:path path="circle">
                  <a:fillToRect r="100000" b="100000"/>
                </a:path>
                <a:tileRect l="-100000" t="-100000"/>
              </a:gradFill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3" idx="3"/>
            </p:cNvCxnSpPr>
            <p:nvPr/>
          </p:nvCxnSpPr>
          <p:spPr>
            <a:xfrm flipV="1">
              <a:off x="5013921" y="5659566"/>
              <a:ext cx="3215679" cy="10468"/>
            </a:xfrm>
            <a:prstGeom prst="straightConnector1">
              <a:avLst/>
            </a:prstGeom>
            <a:ln w="101600">
              <a:solidFill>
                <a:schemeClr val="accent6">
                  <a:lumMod val="60000"/>
                  <a:lumOff val="40000"/>
                </a:schemeClr>
              </a:solidFill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3" idx="3"/>
            </p:cNvCxnSpPr>
            <p:nvPr/>
          </p:nvCxnSpPr>
          <p:spPr>
            <a:xfrm>
              <a:off x="5013921" y="5670034"/>
              <a:ext cx="2377479" cy="4"/>
            </a:xfrm>
            <a:prstGeom prst="straightConnector1">
              <a:avLst/>
            </a:prstGeom>
            <a:ln w="127000">
              <a:solidFill>
                <a:schemeClr val="accent6">
                  <a:lumMod val="75000"/>
                </a:schemeClr>
              </a:solidFill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5224852" y="4630866"/>
              <a:ext cx="3614348" cy="703134"/>
            </a:xfrm>
            <a:prstGeom prst="rect">
              <a:avLst/>
            </a:prstGeom>
            <a:noFill/>
          </p:spPr>
          <p:txBody>
            <a:bodyPr wrap="square" rtlCol="0">
              <a:prstTxWarp prst="textCascadeDown">
                <a:avLst>
                  <a:gd name="adj" fmla="val 66118"/>
                </a:avLst>
              </a:prstTxWarp>
              <a:spAutoFit/>
            </a:bodyPr>
            <a:lstStyle/>
            <a:p>
              <a:r>
                <a:rPr lang="en-US" dirty="0" smtClean="0">
                  <a:gradFill>
                    <a:gsLst>
                      <a:gs pos="0">
                        <a:schemeClr val="tx1"/>
                      </a:gs>
                      <a:gs pos="50000">
                        <a:schemeClr val="tx2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CONTINUED</a:t>
              </a:r>
              <a:endParaRPr lang="en-US" dirty="0">
                <a:gradFill>
                  <a:gsLst>
                    <a:gs pos="0">
                      <a:schemeClr val="tx1"/>
                    </a:gs>
                    <a:gs pos="50000">
                      <a:schemeClr val="tx2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224852" y="6096000"/>
              <a:ext cx="3614348" cy="609600"/>
            </a:xfrm>
            <a:prstGeom prst="rect">
              <a:avLst/>
            </a:prstGeom>
            <a:noFill/>
          </p:spPr>
          <p:txBody>
            <a:bodyPr wrap="square" rtlCol="0">
              <a:prstTxWarp prst="textPlain">
                <a:avLst/>
              </a:prstTxWarp>
              <a:spAutoFit/>
            </a:bodyPr>
            <a:lstStyle/>
            <a:p>
              <a:r>
                <a:rPr lang="en-US" dirty="0" smtClean="0">
                  <a:gradFill>
                    <a:gsLst>
                      <a:gs pos="0">
                        <a:schemeClr val="tx1"/>
                      </a:gs>
                      <a:gs pos="50000">
                        <a:schemeClr val="tx2"/>
                      </a:gs>
                      <a:gs pos="100000">
                        <a:schemeClr val="tx1"/>
                      </a:gs>
                    </a:gsLst>
                    <a:lin ang="5400000" scaled="0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haroni" panose="02010803020104030203" pitchFamily="2" charset="-79"/>
                  <a:cs typeface="Aharoni" panose="02010803020104030203" pitchFamily="2" charset="-79"/>
                </a:rPr>
                <a:t>STEADFASTLY</a:t>
              </a:r>
              <a:endParaRPr lang="en-US" dirty="0">
                <a:gradFill>
                  <a:gsLst>
                    <a:gs pos="0">
                      <a:schemeClr val="tx1"/>
                    </a:gs>
                    <a:gs pos="50000">
                      <a:schemeClr val="tx2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5013920" y="5670034"/>
              <a:ext cx="1310680" cy="4"/>
            </a:xfrm>
            <a:prstGeom prst="straightConnector1">
              <a:avLst/>
            </a:prstGeom>
            <a:ln w="146050">
              <a:solidFill>
                <a:schemeClr val="accent6">
                  <a:lumMod val="50000"/>
                </a:schemeClr>
              </a:solidFill>
              <a:tailEnd type="stealth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Rectangle 55"/>
          <p:cNvSpPr/>
          <p:nvPr/>
        </p:nvSpPr>
        <p:spPr>
          <a:xfrm>
            <a:off x="5224852" y="3412847"/>
            <a:ext cx="3614348" cy="107721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i="1" dirty="0"/>
              <a:t>To adhere to, be constant, attentive, devoted, to give unremitting care to, etc</a:t>
            </a:r>
            <a:r>
              <a:rPr lang="en-US" sz="2400" i="1" dirty="0"/>
              <a:t>.</a:t>
            </a:r>
            <a:endParaRPr lang="en-US" sz="2000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382226" y="3502967"/>
            <a:ext cx="989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bg2">
                      <a:alpha val="60000"/>
                    </a:schemeClr>
                  </a:glow>
                </a:effectLst>
              </a:rPr>
              <a:t>(2:41)</a:t>
            </a:r>
            <a:endParaRPr lang="en-US" sz="2400" dirty="0">
              <a:solidFill>
                <a:schemeClr val="accent2">
                  <a:lumMod val="75000"/>
                </a:schemeClr>
              </a:solidFill>
              <a:effectLst>
                <a:glow rad="101600">
                  <a:schemeClr val="bg2"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47423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Steadfast Practice (2:42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905000"/>
            <a:ext cx="4267200" cy="3429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/>
              <a:t>“apostles’ doctrine”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76" y="2209800"/>
            <a:ext cx="431006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790477" y="2742962"/>
            <a:ext cx="38963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274320">
              <a:buFont typeface="Courier New" panose="02070309020205020404" pitchFamily="49" charset="0"/>
              <a:buChar char="o"/>
            </a:pPr>
            <a:r>
              <a:rPr lang="en-US" sz="2800" spc="-150" dirty="0" smtClean="0">
                <a:solidFill>
                  <a:schemeClr val="bg2">
                    <a:lumMod val="75000"/>
                  </a:schemeClr>
                </a:solidFill>
              </a:rPr>
              <a:t>A Desire</a:t>
            </a:r>
          </a:p>
          <a:p>
            <a:pPr indent="-274320">
              <a:buFont typeface="Courier New" panose="02070309020205020404" pitchFamily="49" charset="0"/>
              <a:buChar char="o"/>
            </a:pPr>
            <a:r>
              <a:rPr lang="en-US" sz="2800" spc="-150" dirty="0" smtClean="0">
                <a:solidFill>
                  <a:schemeClr val="bg2">
                    <a:lumMod val="75000"/>
                  </a:schemeClr>
                </a:solidFill>
              </a:rPr>
              <a:t>An Established Authority</a:t>
            </a:r>
            <a:endParaRPr lang="en-US" sz="2800" spc="-15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62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5867400" cy="838200"/>
          </a:xfrm>
        </p:spPr>
        <p:txBody>
          <a:bodyPr>
            <a:prstTxWarp prst="textDoubleWave1">
              <a:avLst/>
            </a:prstTxWarp>
            <a:normAutofit/>
          </a:bodyPr>
          <a:lstStyle/>
          <a:p>
            <a:r>
              <a:rPr lang="en-US" sz="4400" dirty="0" smtClean="0">
                <a:effectLst>
                  <a:glow rad="101600">
                    <a:srgbClr val="FFFF00">
                      <a:alpha val="60000"/>
                    </a:srgbClr>
                  </a:glow>
                  <a:reflection blurRad="6350" stA="55000" endA="300" endPos="45500" dir="5400000" sy="-100000" algn="bl" rotWithShape="0"/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“apostles’ doctrine”</a:t>
            </a:r>
            <a:endParaRPr lang="en-US" sz="4400" dirty="0">
              <a:effectLst>
                <a:glow rad="101600">
                  <a:srgbClr val="FFFF00">
                    <a:alpha val="60000"/>
                  </a:srgbClr>
                </a:glow>
                <a:reflection blurRad="6350" stA="55000" endA="300" endPos="45500" dir="5400000" sy="-100000" algn="bl" rotWithShape="0"/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What do we see today?</a:t>
            </a:r>
          </a:p>
          <a:p>
            <a:pPr lvl="1"/>
            <a:r>
              <a:rPr lang="en-US" sz="3200" dirty="0" smtClean="0"/>
              <a:t>A desire to be established in apostolic authority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or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unity in diversity?</a:t>
            </a:r>
          </a:p>
          <a:p>
            <a:pPr lvl="2"/>
            <a:r>
              <a:rPr lang="en-US" sz="2800" dirty="0" smtClean="0"/>
              <a:t>“not my will be done”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or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“not </a:t>
            </a:r>
            <a:r>
              <a:rPr lang="en-US" sz="2800" dirty="0"/>
              <a:t>Y</a:t>
            </a:r>
            <a:r>
              <a:rPr lang="en-US" sz="2800" dirty="0" smtClean="0"/>
              <a:t>our will but mine be done” (Lk. 22:42)?</a:t>
            </a:r>
          </a:p>
          <a:p>
            <a:pPr lvl="2"/>
            <a:r>
              <a:rPr lang="en-US" sz="2800" dirty="0" smtClean="0"/>
              <a:t>Work within limitations of scripture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or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broaden where God has narrowed (Lev. 10:1, 2; Eph. 4:4-6; Matt. 19:5, 9; 1 Cor. 16:2; Eph. 5:11; etc.)?</a:t>
            </a:r>
          </a:p>
          <a:p>
            <a:pPr lvl="1"/>
            <a:r>
              <a:rPr lang="en-US" sz="3200" dirty="0" smtClean="0"/>
              <a:t>Fervor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or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little esteem for “every service” (Heb. 10:25)?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1" name="Picture 3" descr="C:\Users\Steven\AppData\Local\Microsoft\Windows\Temporary Internet Files\Content.IE5\XJOPTHOC\MC90020025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173" y="457200"/>
            <a:ext cx="1817827" cy="160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02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Steadfast Practice (2:42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905000"/>
            <a:ext cx="4267200" cy="3429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/>
              <a:t>“apostles’ doctrine”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76" y="2209800"/>
            <a:ext cx="431006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33400" y="57150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29293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How Steadfast We Are Is Often Seen In Our Attendance Record</a:t>
            </a:r>
            <a:endParaRPr lang="en-US" sz="3200" dirty="0">
              <a:solidFill>
                <a:srgbClr val="29293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59086" y="2742962"/>
            <a:ext cx="40809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A Desire</a:t>
            </a:r>
          </a:p>
          <a:p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An Established Authority</a:t>
            </a:r>
            <a:endParaRPr 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45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Steadfast Practice (2:42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905000"/>
            <a:ext cx="4267200" cy="3429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“apostles’ doctrine”</a:t>
            </a:r>
          </a:p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/>
              <a:t>“fellowship”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76" y="2209800"/>
            <a:ext cx="431006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33400" y="57150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Heb. 13:16 | 2 Cor. 6:14 | 1 Cor. 1:9 | 2 Cor. 13:14</a:t>
            </a:r>
            <a:b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1Jn. 1:3, 6, 7 | Rom. 15:26 | Gal. 2:9 | Phil. 1:5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1064" y="3313093"/>
            <a:ext cx="227947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274320"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Sharing</a:t>
            </a:r>
          </a:p>
          <a:p>
            <a:pPr indent="-274320"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Attachment</a:t>
            </a:r>
          </a:p>
          <a:p>
            <a:pPr indent="-274320"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Separation</a:t>
            </a:r>
            <a:endParaRPr 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10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Steadfast Practice (2:42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905000"/>
            <a:ext cx="4267200" cy="3429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“apostles’ doctrine”</a:t>
            </a:r>
          </a:p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“fellowship”</a:t>
            </a:r>
          </a:p>
          <a:p>
            <a:pPr>
              <a:buClr>
                <a:schemeClr val="bg2">
                  <a:lumMod val="75000"/>
                </a:schemeClr>
              </a:buClr>
            </a:pPr>
            <a:r>
              <a:rPr lang="en-US" sz="3600" dirty="0" smtClean="0"/>
              <a:t>“the breaking of bread”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76" y="2209800"/>
            <a:ext cx="431006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33400" y="53340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292934"/>
                </a:solidFill>
                <a:latin typeface="+mj-lt"/>
                <a:cs typeface="Aharoni" panose="02010803020104030203" pitchFamily="2" charset="-79"/>
              </a:rPr>
              <a:t>“Now </a:t>
            </a:r>
            <a:r>
              <a:rPr lang="en-US" sz="2400" dirty="0">
                <a:solidFill>
                  <a:srgbClr val="292934"/>
                </a:solidFill>
                <a:latin typeface="+mj-lt"/>
                <a:cs typeface="Aharoni" panose="02010803020104030203" pitchFamily="2" charset="-79"/>
              </a:rPr>
              <a:t>on the first day of the week, when the disciples came together to break bread, Paul, ready to depart the next day, spoke to them and continued his message until </a:t>
            </a:r>
            <a:r>
              <a:rPr lang="en-US" sz="2400" dirty="0" smtClean="0">
                <a:solidFill>
                  <a:srgbClr val="292934"/>
                </a:solidFill>
                <a:latin typeface="+mj-lt"/>
                <a:cs typeface="Aharoni" panose="02010803020104030203" pitchFamily="2" charset="-79"/>
              </a:rPr>
              <a:t>midnight” (Acts 20:7)</a:t>
            </a:r>
            <a:endParaRPr lang="en-US" sz="2400" dirty="0">
              <a:solidFill>
                <a:srgbClr val="292934"/>
              </a:solidFill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11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421</Words>
  <Application>Microsoft Office PowerPoint</Application>
  <PresentationFormat>On-screen Show (4:3)</PresentationFormat>
  <Paragraphs>75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Courier New</vt:lpstr>
      <vt:lpstr>Calibri</vt:lpstr>
      <vt:lpstr>Arial Black</vt:lpstr>
      <vt:lpstr>Aharoni</vt:lpstr>
      <vt:lpstr>1_Clarity</vt:lpstr>
      <vt:lpstr>Clarity</vt:lpstr>
      <vt:lpstr>Expository  Excerpts From Acts 2</vt:lpstr>
      <vt:lpstr>The Fervor Of The Early Church (1)</vt:lpstr>
      <vt:lpstr>Acts 2 Broken Down</vt:lpstr>
      <vt:lpstr>The Steadfast Practice (2:42)</vt:lpstr>
      <vt:lpstr>The Steadfast Practice (2:42)</vt:lpstr>
      <vt:lpstr>“apostles’ doctrine”</vt:lpstr>
      <vt:lpstr>The Steadfast Practice (2:42)</vt:lpstr>
      <vt:lpstr>The Steadfast Practice (2:42)</vt:lpstr>
      <vt:lpstr>The Steadfast Practice (2:42)</vt:lpstr>
      <vt:lpstr>The Steadfast Practice (2:42)</vt:lpstr>
      <vt:lpstr>Are you A Member Of The First Century Church?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Expository  Excerpts From Acts 2</dc:title>
  <dc:creator>Steven J. Wallace</dc:creator>
  <cp:lastModifiedBy>Steven J. Wallace</cp:lastModifiedBy>
  <cp:revision>48</cp:revision>
  <dcterms:created xsi:type="dcterms:W3CDTF">2013-11-21T22:25:33Z</dcterms:created>
  <dcterms:modified xsi:type="dcterms:W3CDTF">2014-02-14T23:42:30Z</dcterms:modified>
</cp:coreProperties>
</file>